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7" r:id="rId1"/>
  </p:sldMasterIdLst>
  <p:sldIdLst>
    <p:sldId id="256" r:id="rId2"/>
    <p:sldId id="257" r:id="rId3"/>
    <p:sldId id="260" r:id="rId4"/>
    <p:sldId id="276" r:id="rId5"/>
    <p:sldId id="262" r:id="rId6"/>
    <p:sldId id="278" r:id="rId7"/>
    <p:sldId id="279" r:id="rId8"/>
    <p:sldId id="280" r:id="rId9"/>
    <p:sldId id="271" r:id="rId10"/>
    <p:sldId id="272" r:id="rId11"/>
    <p:sldId id="269" r:id="rId12"/>
    <p:sldId id="282" r:id="rId13"/>
    <p:sldId id="270" r:id="rId14"/>
    <p:sldId id="273" r:id="rId15"/>
    <p:sldId id="286" r:id="rId16"/>
    <p:sldId id="288" r:id="rId17"/>
    <p:sldId id="289" r:id="rId18"/>
    <p:sldId id="285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84" y="1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g>
</file>

<file path=ppt/media/image5.jp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4940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306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7440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9840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331110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5133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5884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811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931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611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664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178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899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168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9935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296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439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  <p:sldLayoutId id="2147483809" r:id="rId12"/>
    <p:sldLayoutId id="2147483810" r:id="rId13"/>
    <p:sldLayoutId id="2147483811" r:id="rId14"/>
    <p:sldLayoutId id="2147483812" r:id="rId15"/>
    <p:sldLayoutId id="214748381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danielgoleman.info/three-kinds-of-empathy-cognitive-emotional-compassionate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analoggamestudies.org/2016/05/the-allure-of-struggle-and-failure-in-cooperative-board-games/#note-11" TargetMode="External"/><Relationship Id="rId2" Type="http://schemas.openxmlformats.org/officeDocument/2006/relationships/hyperlink" Target="https://www.psychologytoday.com/blog/mind-games/201208/competition-vs-cooperation-in-video-game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sites.gsu.edu/jolive1/2015/02/18/procedural-narrative-in-card-games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academia.edu/544501/The_emergent_narrative_theoretical_investigation" TargetMode="External"/><Relationship Id="rId13" Type="http://schemas.openxmlformats.org/officeDocument/2006/relationships/hyperlink" Target="http://curve.gettyimages.com/article/the-power-of-visual-storytelling" TargetMode="External"/><Relationship Id="rId18" Type="http://schemas.openxmlformats.org/officeDocument/2006/relationships/hyperlink" Target="http://niemanstoryboard.org/stories/harvey-smith-on-environmental-storytelling-and-embedding-narrative/" TargetMode="External"/><Relationship Id="rId3" Type="http://schemas.openxmlformats.org/officeDocument/2006/relationships/hyperlink" Target="https://heterogenoustasks.wordpress.com/2015/01/26/standard-patterns-in-choice-based-games/" TargetMode="External"/><Relationship Id="rId21" Type="http://schemas.openxmlformats.org/officeDocument/2006/relationships/hyperlink" Target="http://www.dailywritingtips.com/7-types-of-narrative-conflict/" TargetMode="External"/><Relationship Id="rId7" Type="http://schemas.openxmlformats.org/officeDocument/2006/relationships/hyperlink" Target="http://www.macs.hw.ac.uk/~ruth/Papers/%20narrative/LouchartAylettNile04.pdf" TargetMode="External"/><Relationship Id="rId12" Type="http://schemas.openxmlformats.org/officeDocument/2006/relationships/hyperlink" Target="https://www.rockpapershotgun.com/2013/06/12/games-are-the-ideal-place-for-telling-great-stories/" TargetMode="External"/><Relationship Id="rId17" Type="http://schemas.openxmlformats.org/officeDocument/2006/relationships/hyperlink" Target="http://www.gdcvault.com/play/1012647/What-Happened-Here-Environmental" TargetMode="External"/><Relationship Id="rId2" Type="http://schemas.openxmlformats.org/officeDocument/2006/relationships/hyperlink" Target="http://www.gdcvault.com/play/1021774/Adventures-in-Text-Innovating-in" TargetMode="External"/><Relationship Id="rId16" Type="http://schemas.openxmlformats.org/officeDocument/2006/relationships/hyperlink" Target="http://blog.visme.co/7-storytelling-techniques-used-by-the-most-inspiring-ted-presenters/" TargetMode="External"/><Relationship Id="rId20" Type="http://schemas.openxmlformats.org/officeDocument/2006/relationships/hyperlink" Target="http://thewritepractice.com/7-plot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nnybrown.me/2015/04/13/can-you-tell-your-story-without-using-words/" TargetMode="External"/><Relationship Id="rId11" Type="http://schemas.openxmlformats.org/officeDocument/2006/relationships/hyperlink" Target="http://www.bigfishgames.com/blog/how-stories-are-told-in-games/" TargetMode="External"/><Relationship Id="rId5" Type="http://schemas.openxmlformats.org/officeDocument/2006/relationships/hyperlink" Target="http://sites.gsu.edu/jolive1/2015/02/18/procedural-narrative-in-card-games/" TargetMode="External"/><Relationship Id="rId15" Type="http://schemas.openxmlformats.org/officeDocument/2006/relationships/hyperlink" Target="https://globaldigitalcitizen.org/10-visual-storytelling-techniques" TargetMode="External"/><Relationship Id="rId10" Type="http://schemas.openxmlformats.org/officeDocument/2006/relationships/hyperlink" Target="http://www.escapistmagazine.com/articles/view/video-games/14625-Video-Games-Tell-Stories-In-a-Way-No-Previous-Medium-Could" TargetMode="External"/><Relationship Id="rId19" Type="http://schemas.openxmlformats.org/officeDocument/2006/relationships/hyperlink" Target="http://www.gamasutra.com/view/feature/131594/environmental_storytelling_.php" TargetMode="External"/><Relationship Id="rId4" Type="http://schemas.openxmlformats.org/officeDocument/2006/relationships/hyperlink" Target="http://geekandsundry.com/5-fantastic-story-driven-board-games/" TargetMode="External"/><Relationship Id="rId9" Type="http://schemas.openxmlformats.org/officeDocument/2006/relationships/hyperlink" Target="https://www.theguardian.com/technology/2016/apr/11/four-games-that-tell-great-stories-and-how-they-do-it" TargetMode="External"/><Relationship Id="rId14" Type="http://schemas.openxmlformats.org/officeDocument/2006/relationships/hyperlink" Target="http://www.visualstorytell.com/blog/what-is-visual-storytelling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61754C-A35F-4CAB-A64B-D616142156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2800" b="1" dirty="0" smtClean="0"/>
              <a:t>Affecting </a:t>
            </a:r>
            <a:r>
              <a:rPr lang="en-GB" sz="2800" b="1" dirty="0"/>
              <a:t>the shared journey of two players by affecting the relationship between their in-game characters.</a:t>
            </a:r>
            <a:endParaRPr lang="en-GB" sz="2800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A3533B3-77B2-4033-B1ED-AA14C11D04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By Heather Bishop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6426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Players Almost Care About Their Characters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dirty="0" smtClean="0"/>
              <a:t>But they cared more about telling their story, than they did about the characters themselves.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3300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Next?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problem is I am struggling to use any of the research I have conducted in a meaningful way. </a:t>
            </a:r>
            <a:endParaRPr lang="en-GB" dirty="0" smtClean="0"/>
          </a:p>
          <a:p>
            <a:r>
              <a:rPr lang="en-GB" dirty="0" smtClean="0"/>
              <a:t>Partially </a:t>
            </a:r>
            <a:r>
              <a:rPr lang="en-GB" dirty="0"/>
              <a:t>due to the fact that empathy is a </a:t>
            </a:r>
            <a:r>
              <a:rPr lang="en-GB" dirty="0" smtClean="0"/>
              <a:t>frustratingly inconsistent </a:t>
            </a:r>
            <a:r>
              <a:rPr lang="en-GB" dirty="0"/>
              <a:t>area of research, meaning that at times the research is not consistent in terms of terminology and definition. </a:t>
            </a:r>
            <a:endParaRPr lang="en-GB" dirty="0" smtClean="0"/>
          </a:p>
          <a:p>
            <a:r>
              <a:rPr lang="en-GB" dirty="0" smtClean="0"/>
              <a:t>Struggling to achieve emotional responses beyond “fun” non-digitally.</a:t>
            </a:r>
          </a:p>
          <a:p>
            <a:r>
              <a:rPr lang="en-GB" dirty="0" smtClean="0"/>
              <a:t>Playtesting challenges with non-digital because it takes a long time to playtest very few people.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0029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 To Sanity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724400"/>
          </a:xfrm>
        </p:spPr>
        <p:txBody>
          <a:bodyPr>
            <a:normAutofit fontScale="85000" lnSpcReduction="20000"/>
          </a:bodyPr>
          <a:lstStyle/>
          <a:p>
            <a:r>
              <a:rPr lang="en-GB" sz="2000" dirty="0" smtClean="0"/>
              <a:t>Focus on creating </a:t>
            </a:r>
            <a:r>
              <a:rPr lang="en-GB" sz="2000" smtClean="0"/>
              <a:t>character-player bonds in one person.</a:t>
            </a:r>
          </a:p>
          <a:p>
            <a:r>
              <a:rPr lang="en-GB" sz="2000" dirty="0" smtClean="0"/>
              <a:t>By simply </a:t>
            </a:r>
            <a:r>
              <a:rPr lang="en-GB" sz="2000" dirty="0"/>
              <a:t>talking about cognitive (“I understand/am that person”) and emotional (“I feel with/because of that person”) types of empathy only</a:t>
            </a:r>
            <a:r>
              <a:rPr lang="en-GB" sz="2000" dirty="0" smtClean="0"/>
              <a:t>.</a:t>
            </a:r>
            <a:endParaRPr lang="en-GB" sz="2100" dirty="0" smtClean="0"/>
          </a:p>
          <a:p>
            <a:pPr lvl="0"/>
            <a:r>
              <a:rPr lang="en-GB" sz="2100" dirty="0" smtClean="0"/>
              <a:t>Empathy </a:t>
            </a:r>
            <a:r>
              <a:rPr lang="en-GB" sz="2100" dirty="0"/>
              <a:t>is directly related to an individuals perception. Both </a:t>
            </a:r>
            <a:r>
              <a:rPr lang="en-GB" sz="2100" dirty="0" err="1"/>
              <a:t>Dr.</a:t>
            </a:r>
            <a:r>
              <a:rPr lang="en-GB" sz="2100" dirty="0"/>
              <a:t> Singer and </a:t>
            </a:r>
            <a:r>
              <a:rPr lang="en-GB" sz="2100" dirty="0" err="1"/>
              <a:t>Heider</a:t>
            </a:r>
            <a:r>
              <a:rPr lang="en-GB" sz="2100" dirty="0"/>
              <a:t>/Simmel experiments revealed that individuals empathised with those similar to them, and even more with people/characters that they perceived to be experiencing unjust conflict. </a:t>
            </a:r>
            <a:endParaRPr lang="en-GB" sz="2100" dirty="0" smtClean="0"/>
          </a:p>
          <a:p>
            <a:pPr lvl="0"/>
            <a:r>
              <a:rPr lang="en-GB" sz="2100" dirty="0" smtClean="0"/>
              <a:t>Movement provides perception of life and personality. </a:t>
            </a:r>
          </a:p>
          <a:p>
            <a:pPr lvl="0"/>
            <a:endParaRPr lang="en-GB" dirty="0"/>
          </a:p>
          <a:p>
            <a:r>
              <a:rPr lang="en-GB" dirty="0"/>
              <a:t>Psychology. (</a:t>
            </a:r>
            <a:r>
              <a:rPr lang="en-GB" dirty="0" smtClean="0"/>
              <a:t>2015).</a:t>
            </a:r>
            <a:r>
              <a:rPr lang="en-GB" dirty="0"/>
              <a:t> </a:t>
            </a:r>
            <a:r>
              <a:rPr lang="en-GB" i="1" dirty="0"/>
              <a:t>Fritz </a:t>
            </a:r>
            <a:r>
              <a:rPr lang="en-GB" i="1" dirty="0" err="1"/>
              <a:t>Heider</a:t>
            </a:r>
            <a:r>
              <a:rPr lang="en-GB" i="1" dirty="0"/>
              <a:t> &amp; Marianne Simmel: An Experimental Study of Apparent </a:t>
            </a:r>
            <a:r>
              <a:rPr lang="en-GB" i="1" dirty="0" err="1"/>
              <a:t>Behavior</a:t>
            </a:r>
            <a:r>
              <a:rPr lang="en-GB" dirty="0"/>
              <a:t>. [online] Available at: https://www.all-about-psychology.com/fritz-heider.html [Accessed 24 Jan. 2018].</a:t>
            </a:r>
          </a:p>
          <a:p>
            <a:r>
              <a:rPr lang="en-GB" dirty="0" err="1"/>
              <a:t>Bergland</a:t>
            </a:r>
            <a:r>
              <a:rPr lang="en-GB" dirty="0"/>
              <a:t>, C. (</a:t>
            </a:r>
            <a:r>
              <a:rPr lang="en-GB" dirty="0" smtClean="0"/>
              <a:t>2016).</a:t>
            </a:r>
            <a:r>
              <a:rPr lang="en-GB" dirty="0"/>
              <a:t> </a:t>
            </a:r>
            <a:r>
              <a:rPr lang="en-GB" i="1" dirty="0"/>
              <a:t>The Neuroscience of Empathizing With Another Person's Pain</a:t>
            </a:r>
            <a:r>
              <a:rPr lang="en-GB" dirty="0"/>
              <a:t>. [online] Available at: https://www.psychologytoday.com/blog/the-athletes-way/201606/the-neuroscience-empathizing-another-persons-pain [Accessed 24 Jan. 2018</a:t>
            </a:r>
            <a:r>
              <a:rPr lang="en-GB" dirty="0" smtClean="0"/>
              <a:t>].</a:t>
            </a:r>
            <a:r>
              <a:rPr lang="en-GB" dirty="0"/>
              <a:t> </a:t>
            </a:r>
          </a:p>
          <a:p>
            <a:r>
              <a:rPr lang="en-GB" dirty="0" err="1"/>
              <a:t>GraphicMama</a:t>
            </a:r>
            <a:r>
              <a:rPr lang="en-GB" dirty="0"/>
              <a:t> Blog. (2016). </a:t>
            </a:r>
            <a:r>
              <a:rPr lang="en-GB" i="1" dirty="0"/>
              <a:t>How to Convey Character's Personality Through Shape, Variance and Size</a:t>
            </a:r>
            <a:r>
              <a:rPr lang="en-GB" dirty="0"/>
              <a:t>. [online] Available at: https://graphicmama.com/blog/conveying-characters-personality/ [Accessed 22 Feb. 2018].</a:t>
            </a:r>
            <a:endParaRPr lang="en-GB" b="1" dirty="0"/>
          </a:p>
          <a:p>
            <a:pPr lvl="0"/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942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Digital Dabbling</a:t>
            </a:r>
            <a:endParaRPr lang="en-GB" dirty="0"/>
          </a:p>
        </p:txBody>
      </p:sp>
      <p:pic>
        <p:nvPicPr>
          <p:cNvPr id="4" name="dist_0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23385" y="1647423"/>
            <a:ext cx="6445738" cy="4540059"/>
          </a:xfrm>
        </p:spPr>
      </p:pic>
      <p:sp>
        <p:nvSpPr>
          <p:cNvPr id="3" name="TextBox 2"/>
          <p:cNvSpPr txBox="1"/>
          <p:nvPr/>
        </p:nvSpPr>
        <p:spPr>
          <a:xfrm>
            <a:off x="1275008" y="1777285"/>
            <a:ext cx="4248377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Time to go Digital. Its more </a:t>
            </a:r>
            <a:r>
              <a:rPr lang="en-GB" sz="1600" dirty="0" smtClean="0"/>
              <a:t>familiar, </a:t>
            </a:r>
            <a:r>
              <a:rPr lang="en-GB" sz="1600" dirty="0"/>
              <a:t>and I understand it a lot better than non-digital. It will also resolve playtesting difficulties.</a:t>
            </a:r>
          </a:p>
          <a:p>
            <a:endParaRPr lang="en-GB" sz="1600" dirty="0" smtClean="0"/>
          </a:p>
          <a:p>
            <a:r>
              <a:rPr lang="en-GB" sz="1600" dirty="0" smtClean="0"/>
              <a:t>-Circles </a:t>
            </a:r>
            <a:r>
              <a:rPr lang="en-GB" sz="1600" dirty="0"/>
              <a:t>for ambiguity of character, so players can have whatever perception of the character that comes naturally to them.</a:t>
            </a:r>
          </a:p>
          <a:p>
            <a:r>
              <a:rPr lang="en-GB" sz="1600" dirty="0" smtClean="0"/>
              <a:t>-Circles </a:t>
            </a:r>
            <a:r>
              <a:rPr lang="en-GB" sz="1600" dirty="0"/>
              <a:t>for shape of characters so they are perceived as friendly, harmless and safe</a:t>
            </a:r>
            <a:r>
              <a:rPr lang="en-GB" sz="1600" dirty="0" smtClean="0"/>
              <a:t>.</a:t>
            </a:r>
          </a:p>
          <a:p>
            <a:endParaRPr lang="en-GB" sz="16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010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Results Of Playtesting - Empathy Adjacent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252730"/>
            <a:ext cx="4056185" cy="3777622"/>
          </a:xfrm>
        </p:spPr>
        <p:txBody>
          <a:bodyPr>
            <a:normAutofit fontScale="92500"/>
          </a:bodyPr>
          <a:lstStyle/>
          <a:p>
            <a:r>
              <a:rPr lang="en-GB" dirty="0" smtClean="0"/>
              <a:t>Still not quite empathy from players, but players did express concern about the characters on screen.</a:t>
            </a:r>
          </a:p>
          <a:p>
            <a:r>
              <a:rPr lang="en-GB" dirty="0" smtClean="0"/>
              <a:t>Half and half split, half cared and half didn’t.</a:t>
            </a:r>
          </a:p>
          <a:p>
            <a:r>
              <a:rPr lang="en-GB" dirty="0"/>
              <a:t>“What’s With The Balls?” [</a:t>
            </a:r>
            <a:r>
              <a:rPr lang="en-GB" dirty="0" smtClean="0"/>
              <a:t>Jamieson</a:t>
            </a:r>
            <a:r>
              <a:rPr lang="en-GB" dirty="0"/>
              <a:t>, D : 2018</a:t>
            </a:r>
            <a:r>
              <a:rPr lang="en-GB" dirty="0" smtClean="0"/>
              <a:t>].</a:t>
            </a:r>
          </a:p>
          <a:p>
            <a:r>
              <a:rPr lang="en-GB" dirty="0" smtClean="0"/>
              <a:t>“Yeah, I can see what you’re going for there.” [Terry, W : 2018].</a:t>
            </a:r>
          </a:p>
          <a:p>
            <a:r>
              <a:rPr lang="en-GB" dirty="0" smtClean="0"/>
              <a:t>“We cant leave pink behind!” [Kingstone, T : 2018].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7978" y="1515081"/>
            <a:ext cx="3670580" cy="27529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7977" y="3991581"/>
            <a:ext cx="3670581" cy="275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778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Refining Responses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724400"/>
          </a:xfrm>
        </p:spPr>
        <p:txBody>
          <a:bodyPr>
            <a:normAutofit fontScale="77500" lnSpcReduction="20000"/>
          </a:bodyPr>
          <a:lstStyle/>
          <a:p>
            <a:r>
              <a:rPr lang="en-GB" sz="2200" dirty="0" smtClean="0"/>
              <a:t>Using a simpler version of the narrative from Group Project.</a:t>
            </a:r>
          </a:p>
          <a:p>
            <a:pPr lvl="0"/>
            <a:r>
              <a:rPr lang="en-GB" sz="2200" dirty="0"/>
              <a:t>Having at least two heroes in the story, thus making it clear that it is not about a single protagonist the player might want to immediately identify </a:t>
            </a:r>
            <a:r>
              <a:rPr lang="en-GB" sz="2200" dirty="0" smtClean="0"/>
              <a:t>with.</a:t>
            </a:r>
            <a:endParaRPr lang="en-GB" sz="2200" dirty="0"/>
          </a:p>
          <a:p>
            <a:pPr lvl="0"/>
            <a:r>
              <a:rPr lang="en-GB" sz="2200" dirty="0" smtClean="0"/>
              <a:t>Using </a:t>
            </a:r>
            <a:r>
              <a:rPr lang="en-GB" sz="2200" dirty="0"/>
              <a:t>a caretaker </a:t>
            </a:r>
            <a:r>
              <a:rPr lang="en-GB" sz="2200" dirty="0" smtClean="0"/>
              <a:t>theme.</a:t>
            </a:r>
            <a:endParaRPr lang="en-GB" sz="2200" dirty="0"/>
          </a:p>
          <a:p>
            <a:pPr lvl="0"/>
            <a:r>
              <a:rPr lang="en-GB" sz="2200" dirty="0" smtClean="0"/>
              <a:t>Offering </a:t>
            </a:r>
            <a:r>
              <a:rPr lang="en-GB" sz="2200" dirty="0"/>
              <a:t>non-3D second person </a:t>
            </a:r>
            <a:r>
              <a:rPr lang="en-GB" sz="2200" dirty="0" smtClean="0"/>
              <a:t>perspective;</a:t>
            </a:r>
            <a:endParaRPr lang="en-GB" sz="2200" dirty="0"/>
          </a:p>
          <a:p>
            <a:pPr lvl="0"/>
            <a:r>
              <a:rPr lang="en-GB" sz="2200" dirty="0" smtClean="0"/>
              <a:t>Minimizing </a:t>
            </a:r>
            <a:r>
              <a:rPr lang="en-GB" sz="2200" dirty="0"/>
              <a:t>the cognitive load through simple mechanics and UI, and thus freeing up the mental space required for empathy to exist. [</a:t>
            </a:r>
            <a:r>
              <a:rPr lang="en-GB" sz="2200" dirty="0" err="1"/>
              <a:t>Chmielarz</a:t>
            </a:r>
            <a:r>
              <a:rPr lang="en-GB" sz="2200" dirty="0"/>
              <a:t>: 2013</a:t>
            </a:r>
            <a:r>
              <a:rPr lang="en-GB" sz="2200" dirty="0" smtClean="0"/>
              <a:t>].</a:t>
            </a:r>
            <a:endParaRPr lang="en-GB" dirty="0"/>
          </a:p>
          <a:p>
            <a:pPr lvl="0"/>
            <a:endParaRPr lang="en-GB" dirty="0" smtClean="0"/>
          </a:p>
          <a:p>
            <a:r>
              <a:rPr lang="en-GB" sz="1400" dirty="0" err="1"/>
              <a:t>Chmielarz</a:t>
            </a:r>
            <a:r>
              <a:rPr lang="en-GB" sz="1400" dirty="0"/>
              <a:t>, A. (2013). </a:t>
            </a:r>
            <a:r>
              <a:rPr lang="en-GB" sz="1400" i="1" dirty="0"/>
              <a:t>Empathy in Game Design, or Why Some People Like Beyond: Two Souls</a:t>
            </a:r>
            <a:r>
              <a:rPr lang="en-GB" sz="1400" dirty="0"/>
              <a:t>. [online] The Astronauts. Available at: http://www.theastronauts.com/2013/11/empathy-game-design-people-like-beyond-two-souls/ [Accessed 12 Mar. 2018].</a:t>
            </a:r>
            <a:endParaRPr lang="en-GB" sz="1400" b="1" dirty="0"/>
          </a:p>
          <a:p>
            <a:r>
              <a:rPr lang="en-GB" sz="1400" dirty="0"/>
              <a:t>Maryflanagan.com. (2018). [online] Available at: http://www.maryflanagan.com/wp-content/uploads/cog-tech-si-g4g-article-1-belman-and-flanagan-designing-games-to-foster-empathy.pdf [Accessed 12 Mar. 2018].</a:t>
            </a:r>
            <a:endParaRPr lang="en-GB" sz="1400" b="1" dirty="0"/>
          </a:p>
          <a:p>
            <a:r>
              <a:rPr lang="en-GB" sz="1400" dirty="0"/>
              <a:t> </a:t>
            </a:r>
          </a:p>
          <a:p>
            <a:r>
              <a:rPr lang="en-GB" sz="1400" dirty="0" err="1"/>
              <a:t>Co.Design</a:t>
            </a:r>
            <a:r>
              <a:rPr lang="en-GB" sz="1400" dirty="0"/>
              <a:t>. (2015). </a:t>
            </a:r>
            <a:r>
              <a:rPr lang="en-GB" sz="1400" i="1" dirty="0"/>
              <a:t>How To Design A Game For Maximum Empathy</a:t>
            </a:r>
            <a:r>
              <a:rPr lang="en-GB" sz="1400" dirty="0"/>
              <a:t>. [online] Available at: https://www.fastcodesign.com/3046466/how-to-design-a-game-for-maximum-empathy [Accessed 12 Mar. 2018].</a:t>
            </a:r>
            <a:endParaRPr lang="en-GB" sz="1400" b="1" dirty="0"/>
          </a:p>
          <a:p>
            <a:r>
              <a:rPr lang="en-GB" sz="1400" dirty="0"/>
              <a:t>Jesperjuul.net. (2018). [online] Available at: http://www.jesperjuul.net/thesis/5-theplayerandthegame.html [Accessed 12 Mar. 2018].</a:t>
            </a:r>
            <a:endParaRPr lang="en-GB" sz="1400" b="1" dirty="0"/>
          </a:p>
          <a:p>
            <a:pPr lvl="0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996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Storyboard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 hope to make players feel: sadness and joy.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758" y="171450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041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Game Video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3618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Do I Hope To Hand In?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linear 2D platformer single player game with a meaningful and emotionally impactful story and characters.</a:t>
            </a:r>
          </a:p>
          <a:p>
            <a:r>
              <a:rPr lang="en-GB" dirty="0" smtClean="0"/>
              <a:t>The measure of success will be through players self reporting (Questionnaires), and through video/picture logs of play </a:t>
            </a:r>
            <a:r>
              <a:rPr lang="en-GB" dirty="0" err="1" smtClean="0"/>
              <a:t>throughs</a:t>
            </a:r>
            <a:r>
              <a:rPr lang="en-GB" dirty="0" smtClean="0"/>
              <a:t>.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999837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212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Does That Even Mean?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Originally was going to be </a:t>
            </a:r>
            <a:r>
              <a:rPr lang="en-GB" dirty="0" smtClean="0"/>
              <a:t>about taking a player through various emotional twists and turns by creating this deep meaningful bond between player and character. Specific emotions TBC.</a:t>
            </a:r>
          </a:p>
          <a:p>
            <a:r>
              <a:rPr lang="en-GB" dirty="0" smtClean="0"/>
              <a:t>To do that I needed Players to care about their in game characters, and empathise with them so that there was a maximum emotional impact to events of the story.</a:t>
            </a:r>
          </a:p>
          <a:p>
            <a:endParaRPr lang="en-GB" dirty="0" smtClean="0"/>
          </a:p>
          <a:p>
            <a:r>
              <a:rPr lang="en-GB" dirty="0" smtClean="0"/>
              <a:t>The multiplayer was intended to be a tool I used to get players to care about their avatar/character and shouldn’t have been in the title or proposal.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2435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On The Subject Of Empathy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89172"/>
          </a:xfrm>
        </p:spPr>
        <p:txBody>
          <a:bodyPr>
            <a:normAutofit fontScale="85000" lnSpcReduction="20000"/>
          </a:bodyPr>
          <a:lstStyle/>
          <a:p>
            <a:r>
              <a:rPr lang="en-GB" dirty="0" smtClean="0"/>
              <a:t>Everything I read about getting individuals to care about characters keeps mentioning empathy, so what is it? </a:t>
            </a:r>
          </a:p>
          <a:p>
            <a:r>
              <a:rPr lang="en-GB" dirty="0" smtClean="0"/>
              <a:t>Empathy </a:t>
            </a:r>
            <a:r>
              <a:rPr lang="en-GB" dirty="0"/>
              <a:t>consists of three separate components. </a:t>
            </a:r>
            <a:endParaRPr lang="en-GB" dirty="0" smtClean="0"/>
          </a:p>
          <a:p>
            <a:r>
              <a:rPr lang="en-GB" dirty="0"/>
              <a:t>The first is “cognitive empathy,” simply knowing how the other person feels and what they might be thinking. Sometimes called perspective-taking, this kind of empathy can help in, say, a negotiation or in motivating people. </a:t>
            </a:r>
            <a:endParaRPr lang="en-GB" dirty="0" smtClean="0"/>
          </a:p>
          <a:p>
            <a:r>
              <a:rPr lang="en-GB" dirty="0" smtClean="0"/>
              <a:t>Then there’s </a:t>
            </a:r>
            <a:r>
              <a:rPr lang="en-GB" dirty="0"/>
              <a:t>“emotional empathy,” – when you feel physically along with the other person, as though their emotions were contagious. This emotional contagion, social neuroscience tells us, depends in large part on the mirror </a:t>
            </a:r>
            <a:r>
              <a:rPr lang="en-GB" dirty="0" smtClean="0"/>
              <a:t>neuron. </a:t>
            </a:r>
            <a:r>
              <a:rPr lang="en-GB" dirty="0"/>
              <a:t>Emotional empathy makes someone well-attuned to another person’s inner emotional </a:t>
            </a:r>
            <a:r>
              <a:rPr lang="en-GB" dirty="0" smtClean="0"/>
              <a:t>world.</a:t>
            </a:r>
          </a:p>
          <a:p>
            <a:r>
              <a:rPr lang="en-GB" dirty="0"/>
              <a:t>Finally, </a:t>
            </a:r>
            <a:r>
              <a:rPr lang="en-GB" dirty="0" smtClean="0"/>
              <a:t>there’s “compassionate </a:t>
            </a:r>
            <a:r>
              <a:rPr lang="en-GB" dirty="0"/>
              <a:t>empathy</a:t>
            </a:r>
            <a:r>
              <a:rPr lang="en-GB" dirty="0" smtClean="0"/>
              <a:t>,”. </a:t>
            </a:r>
            <a:r>
              <a:rPr lang="en-GB" dirty="0"/>
              <a:t>With this kind of empathy we not only understand a person’s predicament and feel with them, but are spontaneously moved to help, if needed.</a:t>
            </a:r>
          </a:p>
          <a:p>
            <a:endParaRPr lang="en-GB" dirty="0" smtClean="0"/>
          </a:p>
          <a:p>
            <a:endParaRPr lang="en-GB" dirty="0"/>
          </a:p>
          <a:p>
            <a:r>
              <a:rPr lang="en-GB" dirty="0"/>
              <a:t>Goleman, D (2007) </a:t>
            </a:r>
            <a:r>
              <a:rPr lang="en-GB" i="1" dirty="0"/>
              <a:t>Three Kinds OF Empathy Cognitive Emotional Compassionate </a:t>
            </a:r>
            <a:r>
              <a:rPr lang="en-GB" dirty="0"/>
              <a:t>[Online] Viewed On: 26/09/17. Available At: </a:t>
            </a:r>
            <a:r>
              <a:rPr lang="en-GB" u="sng" dirty="0">
                <a:hlinkClick r:id="rId2"/>
              </a:rPr>
              <a:t>http://www.danielgoleman.info/three-kinds-of-empathy-cognitive-emotional-compassionate/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4611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Cooperation </a:t>
            </a:r>
            <a:r>
              <a:rPr lang="en-GB" dirty="0" smtClean="0"/>
              <a:t>Encourages Empathy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7955" y="1905000"/>
            <a:ext cx="8915400" cy="3777622"/>
          </a:xfrm>
        </p:spPr>
        <p:txBody>
          <a:bodyPr>
            <a:noAutofit/>
          </a:bodyPr>
          <a:lstStyle/>
          <a:p>
            <a:r>
              <a:rPr lang="en-GB" sz="1200" dirty="0" smtClean="0"/>
              <a:t>An </a:t>
            </a:r>
            <a:r>
              <a:rPr lang="en-GB" sz="1200" dirty="0"/>
              <a:t>vital point for consideration with cooperative games is that: “Players often construct a unique narrative to flesh out the actual in-game events”(Maynard, D. Herron, J : 2016). By allowing players to collaborate strategically (to win the game), they also engage in a second collaborative process: interactive storytelling</a:t>
            </a:r>
            <a:r>
              <a:rPr lang="en-GB" sz="1200" dirty="0" smtClean="0"/>
              <a:t>.</a:t>
            </a:r>
          </a:p>
          <a:p>
            <a:r>
              <a:rPr lang="en-GB" sz="1200" dirty="0" smtClean="0"/>
              <a:t>Another </a:t>
            </a:r>
            <a:r>
              <a:rPr lang="en-GB" sz="1200" dirty="0"/>
              <a:t>important consideration when crafting a cooperative game is the importance of failure in the game. </a:t>
            </a:r>
            <a:r>
              <a:rPr lang="en-GB" sz="1200" dirty="0" err="1"/>
              <a:t>Jesper</a:t>
            </a:r>
            <a:r>
              <a:rPr lang="en-GB" sz="1200" dirty="0"/>
              <a:t> Jul argues that failure in games is vital to produce a fulfilling experience, however it is always painful or at least unpleasant. </a:t>
            </a:r>
            <a:r>
              <a:rPr lang="en-GB" sz="1200" dirty="0" smtClean="0"/>
              <a:t>(Maynard, D : 2016).</a:t>
            </a:r>
          </a:p>
          <a:p>
            <a:r>
              <a:rPr lang="en-GB" sz="1200" dirty="0" smtClean="0"/>
              <a:t>Timing </a:t>
            </a:r>
            <a:r>
              <a:rPr lang="en-GB" sz="1200" dirty="0"/>
              <a:t>matters, the cooperative effects are short lived. If the desired experience is for players to act with cohesion, trust and cooperation do it immediately after they’ve collaborated or acted cooperatively. </a:t>
            </a:r>
            <a:r>
              <a:rPr lang="en-GB" sz="1200" dirty="0" smtClean="0"/>
              <a:t>(Madigan, J : 2012).</a:t>
            </a:r>
          </a:p>
          <a:p>
            <a:endParaRPr lang="en-GB" sz="1200" dirty="0" smtClean="0"/>
          </a:p>
          <a:p>
            <a:endParaRPr lang="en-GB" sz="1200" dirty="0" smtClean="0"/>
          </a:p>
          <a:p>
            <a:r>
              <a:rPr lang="en-GB" sz="1000" dirty="0" smtClean="0"/>
              <a:t>Madigan</a:t>
            </a:r>
            <a:r>
              <a:rPr lang="en-GB" sz="1000" dirty="0"/>
              <a:t>, J (2012) </a:t>
            </a:r>
            <a:r>
              <a:rPr lang="en-GB" sz="1000" i="1" dirty="0"/>
              <a:t>Competition vs. Cooperation in Video Games </a:t>
            </a:r>
            <a:r>
              <a:rPr lang="en-GB" sz="1000" dirty="0"/>
              <a:t>[Online] Viewed On 19/09/17. Available At: </a:t>
            </a:r>
            <a:r>
              <a:rPr lang="en-GB" sz="1000" u="sng" dirty="0">
                <a:hlinkClick r:id="rId2"/>
              </a:rPr>
              <a:t>https://www.psychologytoday.com/blog/mind-games/201208/competition-vs-cooperation-in-video-games</a:t>
            </a:r>
            <a:endParaRPr lang="en-GB" sz="1000" dirty="0"/>
          </a:p>
          <a:p>
            <a:r>
              <a:rPr lang="en-GB" sz="1000" dirty="0"/>
              <a:t>Maynard, D. Herron, J (2016) </a:t>
            </a:r>
            <a:r>
              <a:rPr lang="en-GB" sz="1000" i="1" dirty="0"/>
              <a:t>The Allure </a:t>
            </a:r>
            <a:r>
              <a:rPr lang="en-GB" sz="1000" i="1" dirty="0" err="1"/>
              <a:t>OfStruggle</a:t>
            </a:r>
            <a:r>
              <a:rPr lang="en-GB" sz="1000" i="1" dirty="0"/>
              <a:t> And Failure In Cooperative Board Games </a:t>
            </a:r>
            <a:r>
              <a:rPr lang="en-GB" sz="1000" dirty="0"/>
              <a:t>[Online] Viewed On 19/09/17. Available At: </a:t>
            </a:r>
            <a:r>
              <a:rPr lang="en-GB" sz="1000" u="sng" dirty="0">
                <a:hlinkClick r:id="rId3"/>
              </a:rPr>
              <a:t>http://analoggamestudies.org/2016/05/the-allure-of-struggle-and-failure-in-cooperative-board-games/#</a:t>
            </a:r>
            <a:r>
              <a:rPr lang="en-GB" sz="1000" u="sng" dirty="0" smtClean="0">
                <a:hlinkClick r:id="rId3"/>
              </a:rPr>
              <a:t>note-11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516797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Role Playing or Observing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599"/>
            <a:ext cx="8915400" cy="4486141"/>
          </a:xfrm>
        </p:spPr>
        <p:txBody>
          <a:bodyPr>
            <a:normAutofit fontScale="92500" lnSpcReduction="20000"/>
          </a:bodyPr>
          <a:lstStyle/>
          <a:p>
            <a:r>
              <a:rPr lang="en-GB" dirty="0" smtClean="0"/>
              <a:t>Whilst </a:t>
            </a:r>
            <a:r>
              <a:rPr lang="en-GB" dirty="0"/>
              <a:t>player created avatars will create a more immediate sense of empathy and connection, due to players imprinting their most desired self on the avatar and that avatars expected behaviour then affecting the players actual behaviour – this must be balanced carefully. (Madigan, </a:t>
            </a:r>
            <a:r>
              <a:rPr lang="en-GB" dirty="0" smtClean="0"/>
              <a:t>J : 2013).</a:t>
            </a:r>
          </a:p>
          <a:p>
            <a:r>
              <a:rPr lang="en-GB" dirty="0"/>
              <a:t>Alternatively if players use characters created for them it takes time to build empathy, </a:t>
            </a:r>
            <a:r>
              <a:rPr lang="en-GB" dirty="0" smtClean="0"/>
              <a:t>and requires depth and finesse that I (personally) am finding hard to achieve with cards. </a:t>
            </a:r>
            <a:r>
              <a:rPr lang="en-GB" dirty="0"/>
              <a:t>However I will have more control over the character arc, and the ultimate experience the player </a:t>
            </a:r>
            <a:r>
              <a:rPr lang="en-GB" dirty="0" smtClean="0"/>
              <a:t>has </a:t>
            </a:r>
            <a:r>
              <a:rPr lang="en-GB" dirty="0"/>
              <a:t>with their avatar. </a:t>
            </a:r>
            <a:r>
              <a:rPr lang="en-GB" dirty="0" smtClean="0"/>
              <a:t> (</a:t>
            </a:r>
            <a:r>
              <a:rPr lang="en-GB" dirty="0"/>
              <a:t>Fuchs, M. S. </a:t>
            </a:r>
            <a:r>
              <a:rPr lang="en-GB" dirty="0" smtClean="0"/>
              <a:t>: 2017</a:t>
            </a:r>
            <a:r>
              <a:rPr lang="en-GB" dirty="0"/>
              <a:t>).</a:t>
            </a:r>
            <a:endParaRPr lang="en-GB" dirty="0" smtClean="0"/>
          </a:p>
          <a:p>
            <a:endParaRPr lang="en-GB" dirty="0"/>
          </a:p>
          <a:p>
            <a:r>
              <a:rPr lang="en-GB" dirty="0"/>
              <a:t>Madigan, J. (2013). </a:t>
            </a:r>
            <a:r>
              <a:rPr lang="en-GB" i="1" dirty="0"/>
              <a:t>The Psychology of Video Game Avatars</a:t>
            </a:r>
            <a:r>
              <a:rPr lang="en-GB" dirty="0"/>
              <a:t>. [online] The Psychology of Video Games. Available at: http://www.psychologyofgames.com/2013/11/the-psychology-of-video-game-avatars/ [Accessed 11 Nov. 2017</a:t>
            </a:r>
            <a:r>
              <a:rPr lang="en-GB" dirty="0" smtClean="0"/>
              <a:t>].</a:t>
            </a:r>
          </a:p>
          <a:p>
            <a:r>
              <a:rPr lang="en-GB" dirty="0"/>
              <a:t>Fuchs, M. S. (2017). </a:t>
            </a:r>
            <a:r>
              <a:rPr lang="en-GB" i="1" dirty="0"/>
              <a:t>STORY</a:t>
            </a:r>
            <a:r>
              <a:rPr lang="en-GB" dirty="0"/>
              <a:t>. [online] Dispatch from the Razors' Edge. Available at: http://www.michaelfuchs.org/razorsedge/?story=2014-05-27 [Accessed 11 Nov. 2017].</a:t>
            </a:r>
          </a:p>
          <a:p>
            <a:endParaRPr lang="en-GB" b="1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9533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Narrative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Failures of character emotional impact could be due to a weak narrative that doesn’t really contain any meaningful conflict.</a:t>
            </a:r>
          </a:p>
          <a:p>
            <a:endParaRPr lang="en-GB" dirty="0" smtClean="0"/>
          </a:p>
          <a:p>
            <a:endParaRPr lang="en-GB" dirty="0"/>
          </a:p>
          <a:p>
            <a:r>
              <a:rPr lang="en-GB" dirty="0" smtClean="0"/>
              <a:t>And then this happened:</a:t>
            </a:r>
          </a:p>
          <a:p>
            <a:r>
              <a:rPr lang="en-GB" dirty="0"/>
              <a:t>Olive, J (2015) </a:t>
            </a:r>
            <a:r>
              <a:rPr lang="en-GB" i="1" dirty="0"/>
              <a:t>Procedural Narrative In Card Games </a:t>
            </a:r>
            <a:r>
              <a:rPr lang="en-GB" dirty="0"/>
              <a:t>[Online] Viewed On: 20/10/17. Available At:</a:t>
            </a:r>
            <a:r>
              <a:rPr lang="en-GB" i="1" dirty="0"/>
              <a:t> </a:t>
            </a:r>
            <a:r>
              <a:rPr lang="en-GB" dirty="0"/>
              <a:t> </a:t>
            </a:r>
            <a:r>
              <a:rPr lang="en-GB" u="sng" dirty="0">
                <a:hlinkClick r:id="rId2"/>
              </a:rPr>
              <a:t>http://sites.gsu.edu/jolive1/2015/02/18/procedural-narrative-in-card-games/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1470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Down The Rabbit Hole I Go…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3414"/>
          </a:xfrm>
        </p:spPr>
        <p:txBody>
          <a:bodyPr>
            <a:normAutofit fontScale="32500" lnSpcReduction="20000"/>
          </a:bodyPr>
          <a:lstStyle/>
          <a:p>
            <a:r>
              <a:rPr lang="en-GB" dirty="0" err="1"/>
              <a:t>Ingold</a:t>
            </a:r>
            <a:r>
              <a:rPr lang="en-GB" dirty="0"/>
              <a:t>, J (2015) </a:t>
            </a:r>
            <a:r>
              <a:rPr lang="en-GB" i="1" dirty="0"/>
              <a:t>Adventures In Text: Innovating in Interactive Fiction. </a:t>
            </a:r>
            <a:r>
              <a:rPr lang="en-GB" dirty="0"/>
              <a:t>[Online] Viewed On: 20/10/17. Available At: </a:t>
            </a:r>
            <a:r>
              <a:rPr lang="en-GB" u="sng" dirty="0">
                <a:hlinkClick r:id="rId2"/>
              </a:rPr>
              <a:t>http://www.gdcvault.com/play/1021774/Adventures-in-Text-Innovating-in</a:t>
            </a:r>
            <a:endParaRPr lang="en-GB" dirty="0"/>
          </a:p>
          <a:p>
            <a:r>
              <a:rPr lang="en-GB" dirty="0"/>
              <a:t>Ashwell, S (2015) </a:t>
            </a:r>
            <a:r>
              <a:rPr lang="en-GB" i="1" dirty="0"/>
              <a:t>Standard Patterns In Choice Based Games. </a:t>
            </a:r>
            <a:r>
              <a:rPr lang="en-GB" dirty="0"/>
              <a:t>[Online] Viewed On: 20/10/17. Available At:</a:t>
            </a:r>
            <a:r>
              <a:rPr lang="en-GB" i="1" dirty="0"/>
              <a:t> </a:t>
            </a:r>
            <a:r>
              <a:rPr lang="en-GB" dirty="0"/>
              <a:t> </a:t>
            </a:r>
            <a:r>
              <a:rPr lang="en-GB" u="sng" dirty="0">
                <a:hlinkClick r:id="rId3"/>
              </a:rPr>
              <a:t>https://heterogenoustasks.wordpress.com/2015/01/26/standard-patterns-in-choice-based-games/</a:t>
            </a:r>
            <a:endParaRPr lang="en-GB" dirty="0"/>
          </a:p>
          <a:p>
            <a:r>
              <a:rPr lang="en-GB" dirty="0" err="1"/>
              <a:t>Famularo</a:t>
            </a:r>
            <a:r>
              <a:rPr lang="en-GB" dirty="0"/>
              <a:t>, J (2016) </a:t>
            </a:r>
            <a:r>
              <a:rPr lang="en-GB" i="1" dirty="0"/>
              <a:t>5 Fantastic Story Driven Board Game. </a:t>
            </a:r>
            <a:r>
              <a:rPr lang="en-GB" dirty="0"/>
              <a:t>[Online] Viewed On: 20/10/17. Available At:</a:t>
            </a:r>
            <a:r>
              <a:rPr lang="en-GB" i="1" dirty="0"/>
              <a:t> </a:t>
            </a:r>
            <a:r>
              <a:rPr lang="en-GB" dirty="0"/>
              <a:t> </a:t>
            </a:r>
            <a:r>
              <a:rPr lang="en-GB" u="sng" dirty="0">
                <a:hlinkClick r:id="rId4"/>
              </a:rPr>
              <a:t>http://geekandsundry.com/5-fantastic-story-driven-board-games/</a:t>
            </a:r>
            <a:endParaRPr lang="en-GB" dirty="0"/>
          </a:p>
          <a:p>
            <a:r>
              <a:rPr lang="en-GB" dirty="0"/>
              <a:t>Olive, J (2015) </a:t>
            </a:r>
            <a:r>
              <a:rPr lang="en-GB" i="1" dirty="0"/>
              <a:t>Procedural Narrative In Card Games </a:t>
            </a:r>
            <a:r>
              <a:rPr lang="en-GB" dirty="0"/>
              <a:t>[Online] Viewed On: 20/10/17. Available At:</a:t>
            </a:r>
            <a:r>
              <a:rPr lang="en-GB" i="1" dirty="0"/>
              <a:t> </a:t>
            </a:r>
            <a:r>
              <a:rPr lang="en-GB" dirty="0"/>
              <a:t> </a:t>
            </a:r>
            <a:r>
              <a:rPr lang="en-GB" u="sng" dirty="0">
                <a:hlinkClick r:id="rId5"/>
              </a:rPr>
              <a:t>http://sites.gsu.edu/jolive1/2015/02/18/procedural-narrative-in-card-games/</a:t>
            </a:r>
            <a:endParaRPr lang="en-GB" dirty="0"/>
          </a:p>
          <a:p>
            <a:r>
              <a:rPr lang="en-GB" dirty="0"/>
              <a:t>Brown, D (2015) </a:t>
            </a:r>
            <a:r>
              <a:rPr lang="en-GB" i="1" dirty="0"/>
              <a:t>Can You Tell Your Story Without Words? </a:t>
            </a:r>
            <a:r>
              <a:rPr lang="en-GB" dirty="0"/>
              <a:t>[Online] Viewed On: 20/10/17. Available At:</a:t>
            </a:r>
            <a:r>
              <a:rPr lang="en-GB" i="1" dirty="0"/>
              <a:t> </a:t>
            </a:r>
            <a:r>
              <a:rPr lang="en-GB" dirty="0"/>
              <a:t> </a:t>
            </a:r>
            <a:r>
              <a:rPr lang="en-GB" i="1" dirty="0"/>
              <a:t> </a:t>
            </a:r>
            <a:r>
              <a:rPr lang="en-GB" u="sng" dirty="0">
                <a:hlinkClick r:id="rId6"/>
              </a:rPr>
              <a:t>https://dannybrown.me/2015/04/13/can-you-tell-your-story-without-using-words/</a:t>
            </a:r>
            <a:endParaRPr lang="en-GB" dirty="0"/>
          </a:p>
          <a:p>
            <a:r>
              <a:rPr lang="en-GB" dirty="0"/>
              <a:t>O. </a:t>
            </a:r>
            <a:r>
              <a:rPr lang="en-GB" dirty="0" err="1"/>
              <a:t>Riedl</a:t>
            </a:r>
            <a:r>
              <a:rPr lang="en-GB" dirty="0"/>
              <a:t>, Mark &amp; </a:t>
            </a:r>
            <a:r>
              <a:rPr lang="en-GB" dirty="0" err="1"/>
              <a:t>Bulitko</a:t>
            </a:r>
            <a:r>
              <a:rPr lang="en-GB" dirty="0"/>
              <a:t>, Vadim. (2013). </a:t>
            </a:r>
            <a:r>
              <a:rPr lang="en-GB" i="1" dirty="0"/>
              <a:t>Interactive Narrative: An Intelligent Systems Approach</a:t>
            </a:r>
            <a:r>
              <a:rPr lang="en-GB" dirty="0"/>
              <a:t>. AI Magazine. 34. 67-77. </a:t>
            </a:r>
          </a:p>
          <a:p>
            <a:r>
              <a:rPr lang="en-GB" dirty="0" err="1"/>
              <a:t>Louchart</a:t>
            </a:r>
            <a:r>
              <a:rPr lang="en-GB" dirty="0"/>
              <a:t>, Sandy. (2017) </a:t>
            </a:r>
            <a:r>
              <a:rPr lang="en-GB" i="1" dirty="0"/>
              <a:t>The Emergent Narrative Theoretical Investigation. </a:t>
            </a:r>
            <a:r>
              <a:rPr lang="en-GB" dirty="0"/>
              <a:t>[Online] Viewed On: 11/10/17 Available At: </a:t>
            </a:r>
            <a:r>
              <a:rPr lang="en-GB" u="sng" dirty="0">
                <a:hlinkClick r:id="rId7"/>
              </a:rPr>
              <a:t>http://www.macs.hw.ac.uk/~ruth/Papers/ </a:t>
            </a:r>
            <a:r>
              <a:rPr lang="en-GB" u="sng" dirty="0" smtClean="0">
                <a:hlinkClick r:id="rId7"/>
              </a:rPr>
              <a:t>narrative/LouchartAylettNile04.pdf</a:t>
            </a:r>
            <a:r>
              <a:rPr lang="en-GB" i="1" dirty="0" smtClean="0"/>
              <a:t> </a:t>
            </a:r>
            <a:endParaRPr lang="en-GB" dirty="0"/>
          </a:p>
          <a:p>
            <a:r>
              <a:rPr lang="en-GB" dirty="0" err="1"/>
              <a:t>Louchart</a:t>
            </a:r>
            <a:r>
              <a:rPr lang="en-GB" dirty="0"/>
              <a:t>, Sandy &amp; Aylett, Ruth. (2017). Emergent narrative, requirements and high-level architecture. [Online] Viewed On: 11/10/18. Available At: </a:t>
            </a:r>
            <a:r>
              <a:rPr lang="en-GB" u="sng" dirty="0">
                <a:hlinkClick r:id="rId8"/>
              </a:rPr>
              <a:t>http://www.academia.edu/544501/The_emergent_narrative_theoretical_investigation</a:t>
            </a:r>
            <a:endParaRPr lang="en-GB" dirty="0"/>
          </a:p>
          <a:p>
            <a:r>
              <a:rPr lang="en-GB" dirty="0"/>
              <a:t>Ellison, C (2016) </a:t>
            </a:r>
            <a:r>
              <a:rPr lang="en-GB" i="1" dirty="0"/>
              <a:t>Four Games That Tell Great Stories And How They Do It </a:t>
            </a:r>
            <a:r>
              <a:rPr lang="en-GB" dirty="0"/>
              <a:t>[Online] Viewed On: 17/05/17. Available At: </a:t>
            </a:r>
            <a:r>
              <a:rPr lang="en-GB" u="sng" dirty="0">
                <a:hlinkClick r:id="rId9"/>
              </a:rPr>
              <a:t>https://www.theguardian.com/technology/2016/apr/11/four-games-that-tell-great-stories-and-how-they-do-it</a:t>
            </a:r>
            <a:endParaRPr lang="en-GB" dirty="0"/>
          </a:p>
          <a:p>
            <a:r>
              <a:rPr lang="en-GB" dirty="0"/>
              <a:t>Campbell, O (2015) </a:t>
            </a:r>
            <a:r>
              <a:rPr lang="en-GB" i="1" dirty="0"/>
              <a:t>Are Video Games The New Great Medium For Telling Stories? </a:t>
            </a:r>
            <a:r>
              <a:rPr lang="en-GB" dirty="0"/>
              <a:t>[Online] Viewed On: 17/05/17. Available At: </a:t>
            </a:r>
            <a:r>
              <a:rPr lang="en-GB" u="sng" dirty="0">
                <a:hlinkClick r:id="rId10"/>
              </a:rPr>
              <a:t>http://www.escapistmagazine.com/articles/view/video-games/14625-Video-Games-Tell-Stories-In-a-Way-No-Previous-Medium-Could</a:t>
            </a:r>
            <a:endParaRPr lang="en-GB" dirty="0"/>
          </a:p>
          <a:p>
            <a:r>
              <a:rPr lang="en-GB" dirty="0" err="1"/>
              <a:t>Galarneau</a:t>
            </a:r>
            <a:r>
              <a:rPr lang="en-GB" dirty="0"/>
              <a:t>, L (2014) </a:t>
            </a:r>
            <a:r>
              <a:rPr lang="en-GB" i="1" dirty="0"/>
              <a:t>How Stories Are Told In Games </a:t>
            </a:r>
            <a:r>
              <a:rPr lang="en-GB" dirty="0"/>
              <a:t>[Online] Viewed On: 17/05/17. Available At: </a:t>
            </a:r>
            <a:r>
              <a:rPr lang="en-GB" u="sng" dirty="0">
                <a:hlinkClick r:id="rId11"/>
              </a:rPr>
              <a:t>http://www.bigfishgames.com/blog/how-stories-are-told-in-games/</a:t>
            </a:r>
            <a:endParaRPr lang="en-GB" dirty="0"/>
          </a:p>
          <a:p>
            <a:r>
              <a:rPr lang="en-GB" dirty="0"/>
              <a:t>Walker, J (2013) </a:t>
            </a:r>
            <a:r>
              <a:rPr lang="en-GB" i="1" dirty="0"/>
              <a:t>Games Are The Ideal Place For Telling Great Stories </a:t>
            </a:r>
            <a:r>
              <a:rPr lang="en-GB" dirty="0"/>
              <a:t>[Online] Viewed On: 17/05/17. Available At: </a:t>
            </a:r>
            <a:r>
              <a:rPr lang="en-GB" u="sng" dirty="0">
                <a:hlinkClick r:id="rId12"/>
              </a:rPr>
              <a:t>https://www.rockpapershotgun.com/2013/06/12/games-are-the-ideal-place-for-telling-great-stories/</a:t>
            </a:r>
            <a:endParaRPr lang="en-GB" dirty="0"/>
          </a:p>
          <a:p>
            <a:r>
              <a:rPr lang="en-GB" dirty="0"/>
              <a:t>Lawrence, S (N.D) </a:t>
            </a:r>
            <a:r>
              <a:rPr lang="en-GB" i="1" dirty="0"/>
              <a:t>The Power Of Visual Storytelling </a:t>
            </a:r>
            <a:r>
              <a:rPr lang="en-GB" dirty="0"/>
              <a:t>[Online] Viewed On: 17/05/17. Available At: </a:t>
            </a:r>
            <a:r>
              <a:rPr lang="en-GB" u="sng" dirty="0">
                <a:hlinkClick r:id="rId13"/>
              </a:rPr>
              <a:t>http://curve.gettyimages.com/article/the-power-of-visual-storytelling</a:t>
            </a:r>
            <a:endParaRPr lang="en-GB" dirty="0"/>
          </a:p>
          <a:p>
            <a:r>
              <a:rPr lang="en-GB" dirty="0" err="1"/>
              <a:t>Shlomi</a:t>
            </a:r>
            <a:r>
              <a:rPr lang="en-GB" dirty="0"/>
              <a:t>, R (2016) </a:t>
            </a:r>
            <a:r>
              <a:rPr lang="en-GB" i="1" dirty="0"/>
              <a:t>What Is Visual Storytelling? </a:t>
            </a:r>
            <a:r>
              <a:rPr lang="en-GB" dirty="0"/>
              <a:t>[Online] Viewed On: 17/05/17. Available At: </a:t>
            </a:r>
            <a:r>
              <a:rPr lang="en-GB" u="sng" dirty="0">
                <a:hlinkClick r:id="rId14"/>
              </a:rPr>
              <a:t>http://www.visualstorytell.com/blog/what-is-visual-storytelling</a:t>
            </a:r>
            <a:endParaRPr lang="en-GB" dirty="0"/>
          </a:p>
          <a:p>
            <a:r>
              <a:rPr lang="en-GB" dirty="0"/>
              <a:t>Crockett, L (2001) </a:t>
            </a:r>
            <a:r>
              <a:rPr lang="en-GB" i="1" dirty="0"/>
              <a:t>10 Powerful Visual Storytelling Techniques. </a:t>
            </a:r>
            <a:r>
              <a:rPr lang="en-GB" dirty="0"/>
              <a:t>[Online] Viewed On: 17/05/17. Available At: </a:t>
            </a:r>
            <a:r>
              <a:rPr lang="en-GB" u="sng" dirty="0">
                <a:hlinkClick r:id="rId15"/>
              </a:rPr>
              <a:t>https://globaldigitalcitizen.org/10-visual-storytelling-techniques</a:t>
            </a:r>
            <a:endParaRPr lang="en-GB" dirty="0"/>
          </a:p>
          <a:p>
            <a:r>
              <a:rPr lang="en-GB" dirty="0" err="1"/>
              <a:t>Chibana</a:t>
            </a:r>
            <a:r>
              <a:rPr lang="en-GB" dirty="0"/>
              <a:t>, N (2015) </a:t>
            </a:r>
            <a:r>
              <a:rPr lang="en-GB" i="1" dirty="0"/>
              <a:t>7 Storytelling Techniques Used By The Most Inspiring TED Presenters. </a:t>
            </a:r>
            <a:r>
              <a:rPr lang="en-GB" dirty="0"/>
              <a:t>[Online] Viewed On: 17/05/17. Available At:  </a:t>
            </a:r>
            <a:r>
              <a:rPr lang="en-GB" u="sng" dirty="0">
                <a:hlinkClick r:id="rId16"/>
              </a:rPr>
              <a:t>http://blog.visme.co/7-storytelling-techniques-used-by-the-most-inspiring-ted-presenters/</a:t>
            </a:r>
            <a:endParaRPr lang="en-GB" dirty="0"/>
          </a:p>
          <a:p>
            <a:r>
              <a:rPr lang="en-GB" dirty="0"/>
              <a:t>Smith H, </a:t>
            </a:r>
            <a:r>
              <a:rPr lang="en-GB" dirty="0" err="1"/>
              <a:t>Worch</a:t>
            </a:r>
            <a:r>
              <a:rPr lang="en-GB" dirty="0"/>
              <a:t>, M (2010) </a:t>
            </a:r>
            <a:r>
              <a:rPr lang="en-GB" i="1" dirty="0"/>
              <a:t>What Happened Here? Environmental Storytelling.  </a:t>
            </a:r>
            <a:r>
              <a:rPr lang="en-GB" dirty="0"/>
              <a:t>[Online] Viewed On: 17/05/17. Available At:  </a:t>
            </a:r>
            <a:r>
              <a:rPr lang="en-GB" u="sng" dirty="0">
                <a:hlinkClick r:id="rId17"/>
              </a:rPr>
              <a:t>http://www.gdcvault.com/play/1012647/What-Happened-Here-Environmental</a:t>
            </a:r>
            <a:endParaRPr lang="en-GB" dirty="0"/>
          </a:p>
          <a:p>
            <a:r>
              <a:rPr lang="en-GB" dirty="0" err="1"/>
              <a:t>Pitzer</a:t>
            </a:r>
            <a:r>
              <a:rPr lang="en-GB" dirty="0"/>
              <a:t>, A (2011) </a:t>
            </a:r>
            <a:r>
              <a:rPr lang="en-GB" i="1" dirty="0"/>
              <a:t>Harvey Smith On Environmental Storytelling Embedding Narrative. </a:t>
            </a:r>
            <a:r>
              <a:rPr lang="en-GB" dirty="0"/>
              <a:t>[Online] Viewed On: 17/05/17. Available At:   </a:t>
            </a:r>
            <a:r>
              <a:rPr lang="en-GB" u="sng" dirty="0">
                <a:hlinkClick r:id="rId18"/>
              </a:rPr>
              <a:t>http://niemanstoryboard.org/stories/harvey-smith-on-environmental-storytelling-and-embedding-narrative/</a:t>
            </a:r>
            <a:endParaRPr lang="en-GB" dirty="0"/>
          </a:p>
          <a:p>
            <a:r>
              <a:rPr lang="en-GB" dirty="0"/>
              <a:t>Carson, D (2000) </a:t>
            </a:r>
            <a:r>
              <a:rPr lang="en-GB" i="1" dirty="0"/>
              <a:t>Environmental Storytelling: Creating Immersive 3D Worlds Using Lessons Learned From The Theme Park Industry. </a:t>
            </a:r>
            <a:r>
              <a:rPr lang="en-GB" dirty="0"/>
              <a:t>[Online] Viewed On: 17/05/17. Available At:    </a:t>
            </a:r>
            <a:r>
              <a:rPr lang="en-GB" u="sng" dirty="0">
                <a:hlinkClick r:id="rId19"/>
              </a:rPr>
              <a:t>http://www.gamasutra.com/view/feature/131594/environmental_storytelling_.php</a:t>
            </a:r>
            <a:endParaRPr lang="en-GB" dirty="0"/>
          </a:p>
          <a:p>
            <a:r>
              <a:rPr lang="en-GB" dirty="0" err="1"/>
              <a:t>Bureman</a:t>
            </a:r>
            <a:r>
              <a:rPr lang="en-GB" dirty="0"/>
              <a:t>, L (2013) </a:t>
            </a:r>
            <a:r>
              <a:rPr lang="en-GB" i="1" dirty="0"/>
              <a:t>The 7 Types Of Plots. . </a:t>
            </a:r>
            <a:r>
              <a:rPr lang="en-GB" dirty="0"/>
              <a:t>[Online] Viewed On: 17/05/17. Available At: </a:t>
            </a:r>
            <a:r>
              <a:rPr lang="en-GB" u="sng" dirty="0">
                <a:hlinkClick r:id="rId20"/>
              </a:rPr>
              <a:t>http://thewritepractice.com/7-plots/</a:t>
            </a:r>
            <a:endParaRPr lang="en-GB" dirty="0"/>
          </a:p>
          <a:p>
            <a:r>
              <a:rPr lang="en-GB" dirty="0"/>
              <a:t>Nichol, M (2013) </a:t>
            </a:r>
            <a:r>
              <a:rPr lang="en-GB" i="1" dirty="0"/>
              <a:t>7 Types Of Narrative Conflict. </a:t>
            </a:r>
            <a:r>
              <a:rPr lang="en-GB" dirty="0"/>
              <a:t>[Online] Viewed On: 17/05/17. Available At: </a:t>
            </a:r>
            <a:r>
              <a:rPr lang="en-GB" u="sng" dirty="0">
                <a:hlinkClick r:id="rId21"/>
              </a:rPr>
              <a:t>http://www.dailywritingtips.com/7-types-of-narrative-conflict/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3070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It Happened Again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BoardGameGeek</a:t>
            </a:r>
            <a:r>
              <a:rPr lang="en-GB" dirty="0"/>
              <a:t>. (2018). </a:t>
            </a:r>
            <a:r>
              <a:rPr lang="en-GB" i="1" dirty="0"/>
              <a:t>Dungeons &amp; Dragons: The Fantasy Adventure Board Game</a:t>
            </a:r>
            <a:r>
              <a:rPr lang="en-GB" dirty="0"/>
              <a:t>. [online] Available at: https://boardgamegeek.com/boardgame/6366/dungeons-dragons-fantasy-adventure-board-game [Accessed </a:t>
            </a:r>
            <a:r>
              <a:rPr lang="en-GB" dirty="0" smtClean="0"/>
              <a:t>30 Oct. 2017].</a:t>
            </a:r>
          </a:p>
          <a:p>
            <a:endParaRPr lang="en-GB" dirty="0"/>
          </a:p>
          <a:p>
            <a:r>
              <a:rPr lang="en-GB" dirty="0" smtClean="0"/>
              <a:t>And I became obsessed with the idea of creating a </a:t>
            </a:r>
            <a:r>
              <a:rPr lang="en-GB" dirty="0" err="1" smtClean="0"/>
              <a:t>tabletop</a:t>
            </a:r>
            <a:r>
              <a:rPr lang="en-GB" dirty="0" smtClean="0"/>
              <a:t> RPG, and giving control to the player and giving them the tools to tell their own story, with their own characters.</a:t>
            </a:r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/>
              <a:t>*SPOILERS* It doesn’t go well.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3672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Burn It All, Try Again.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584101"/>
            <a:ext cx="8915400" cy="4327121"/>
          </a:xfrm>
        </p:spPr>
        <p:txBody>
          <a:bodyPr/>
          <a:lstStyle/>
          <a:p>
            <a:r>
              <a:rPr lang="en-GB" dirty="0"/>
              <a:t>This game will be a storytelling card game with mild RPG elements. A group of 2-6 players will slowly make their way through a shared deck of cards in order to tell the story of how their character will cure a family </a:t>
            </a:r>
            <a:r>
              <a:rPr lang="en-GB" dirty="0" smtClean="0"/>
              <a:t>curse by using cards to construct scenes. 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16" y="3283753"/>
            <a:ext cx="6669827" cy="33349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8040" y="3283753"/>
            <a:ext cx="3502337" cy="350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91182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2526</TotalTime>
  <Words>1874</Words>
  <Application>Microsoft Office PowerPoint</Application>
  <PresentationFormat>Widescreen</PresentationFormat>
  <Paragraphs>114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Century Gothic</vt:lpstr>
      <vt:lpstr>Wingdings 3</vt:lpstr>
      <vt:lpstr>Wisp</vt:lpstr>
      <vt:lpstr>Affecting the shared journey of two players by affecting the relationship between their in-game characters.</vt:lpstr>
      <vt:lpstr>What Does That Even Mean?</vt:lpstr>
      <vt:lpstr>On The Subject Of Empathy</vt:lpstr>
      <vt:lpstr>Cooperation Encourages Empathy </vt:lpstr>
      <vt:lpstr>Role Playing or Observing </vt:lpstr>
      <vt:lpstr>Narrative</vt:lpstr>
      <vt:lpstr>Down The Rabbit Hole I Go…</vt:lpstr>
      <vt:lpstr>It Happened Again</vt:lpstr>
      <vt:lpstr>Burn It All, Try Again.</vt:lpstr>
      <vt:lpstr>Players Almost Care About Their Characters</vt:lpstr>
      <vt:lpstr>What Next?</vt:lpstr>
      <vt:lpstr>Back To Sanity</vt:lpstr>
      <vt:lpstr>Digital Dabbling</vt:lpstr>
      <vt:lpstr>Results Of Playtesting - Empathy Adjacent</vt:lpstr>
      <vt:lpstr>Refining Responses</vt:lpstr>
      <vt:lpstr>Storyboard</vt:lpstr>
      <vt:lpstr>Game Video</vt:lpstr>
      <vt:lpstr>What Do I Hope To Hand In?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</dc:title>
  <dc:creator>Games</dc:creator>
  <cp:lastModifiedBy>Heather B</cp:lastModifiedBy>
  <cp:revision>101</cp:revision>
  <dcterms:created xsi:type="dcterms:W3CDTF">2017-12-12T12:03:44Z</dcterms:created>
  <dcterms:modified xsi:type="dcterms:W3CDTF">2018-03-14T11:28:44Z</dcterms:modified>
</cp:coreProperties>
</file>

<file path=docProps/thumbnail.jpeg>
</file>